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4" r:id="rId4"/>
    <p:sldId id="282" r:id="rId5"/>
    <p:sldId id="283" r:id="rId6"/>
    <p:sldId id="268" r:id="rId7"/>
    <p:sldId id="269" r:id="rId8"/>
    <p:sldId id="270" r:id="rId9"/>
    <p:sldId id="271" r:id="rId10"/>
    <p:sldId id="272" r:id="rId11"/>
    <p:sldId id="266" r:id="rId12"/>
    <p:sldId id="262" r:id="rId13"/>
    <p:sldId id="265" r:id="rId14"/>
    <p:sldId id="267" r:id="rId15"/>
    <p:sldId id="263" r:id="rId16"/>
    <p:sldId id="264" r:id="rId17"/>
    <p:sldId id="256" r:id="rId18"/>
    <p:sldId id="257" r:id="rId19"/>
    <p:sldId id="258" r:id="rId20"/>
    <p:sldId id="259" r:id="rId21"/>
    <p:sldId id="261" r:id="rId22"/>
    <p:sldId id="260" r:id="rId23"/>
    <p:sldId id="278" r:id="rId24"/>
    <p:sldId id="277" r:id="rId25"/>
    <p:sldId id="279" r:id="rId26"/>
    <p:sldId id="281" r:id="rId27"/>
    <p:sldId id="280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buffalo.cs.fiu.edu\homes\Desktop\IP4\Recorded%20Values%20and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Encoding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RecordedTimes!$I$47</c:f>
              <c:strCache>
                <c:ptCount val="1"/>
                <c:pt idx="0">
                  <c:v>Sequential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RecordedTimes!$H$48:$H$58</c:f>
              <c:strCache>
                <c:ptCount val="11"/>
                <c:pt idx="0">
                  <c:v>Hundred</c:v>
                </c:pt>
                <c:pt idx="1">
                  <c:v>Thousand</c:v>
                </c:pt>
                <c:pt idx="2">
                  <c:v>10 Thousand</c:v>
                </c:pt>
                <c:pt idx="3">
                  <c:v>100 Thousand</c:v>
                </c:pt>
                <c:pt idx="4">
                  <c:v>Million</c:v>
                </c:pt>
                <c:pt idx="5">
                  <c:v>2 Million</c:v>
                </c:pt>
                <c:pt idx="6">
                  <c:v>3 Million</c:v>
                </c:pt>
                <c:pt idx="7">
                  <c:v>4 Million</c:v>
                </c:pt>
                <c:pt idx="8">
                  <c:v>5 Million </c:v>
                </c:pt>
                <c:pt idx="9">
                  <c:v>6 Million</c:v>
                </c:pt>
                <c:pt idx="10">
                  <c:v>7 Million</c:v>
                </c:pt>
              </c:strCache>
            </c:strRef>
          </c:cat>
          <c:val>
            <c:numRef>
              <c:f>RecordedTimes!$I$48:$I$58</c:f>
              <c:numCache>
                <c:formatCode>General</c:formatCode>
                <c:ptCount val="11"/>
                <c:pt idx="0">
                  <c:v>3.4333333333333332E-5</c:v>
                </c:pt>
                <c:pt idx="1">
                  <c:v>1.1533333333333334E-4</c:v>
                </c:pt>
                <c:pt idx="2">
                  <c:v>9.19E-4</c:v>
                </c:pt>
                <c:pt idx="3">
                  <c:v>8.8186666666666674E-3</c:v>
                </c:pt>
                <c:pt idx="4">
                  <c:v>8.7588333333333337E-2</c:v>
                </c:pt>
                <c:pt idx="5">
                  <c:v>0.17491699999999999</c:v>
                </c:pt>
                <c:pt idx="6">
                  <c:v>0.26269166666666666</c:v>
                </c:pt>
                <c:pt idx="7">
                  <c:v>0.34964299999999998</c:v>
                </c:pt>
                <c:pt idx="8">
                  <c:v>0.43733033333333332</c:v>
                </c:pt>
                <c:pt idx="9">
                  <c:v>0.52461466666666656</c:v>
                </c:pt>
                <c:pt idx="10">
                  <c:v>0.61198833333333325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DD6-4098-A5CB-7D7A89D3AD46}"/>
            </c:ext>
          </c:extLst>
        </c:ser>
        <c:ser>
          <c:idx val="1"/>
          <c:order val="1"/>
          <c:tx>
            <c:strRef>
              <c:f>RecordedTimes!$J$47</c:f>
              <c:strCache>
                <c:ptCount val="1"/>
                <c:pt idx="0">
                  <c:v>Parallel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RecordedTimes!$H$48:$H$58</c:f>
              <c:strCache>
                <c:ptCount val="11"/>
                <c:pt idx="0">
                  <c:v>Hundred</c:v>
                </c:pt>
                <c:pt idx="1">
                  <c:v>Thousand</c:v>
                </c:pt>
                <c:pt idx="2">
                  <c:v>10 Thousand</c:v>
                </c:pt>
                <c:pt idx="3">
                  <c:v>100 Thousand</c:v>
                </c:pt>
                <c:pt idx="4">
                  <c:v>Million</c:v>
                </c:pt>
                <c:pt idx="5">
                  <c:v>2 Million</c:v>
                </c:pt>
                <c:pt idx="6">
                  <c:v>3 Million</c:v>
                </c:pt>
                <c:pt idx="7">
                  <c:v>4 Million</c:v>
                </c:pt>
                <c:pt idx="8">
                  <c:v>5 Million </c:v>
                </c:pt>
                <c:pt idx="9">
                  <c:v>6 Million</c:v>
                </c:pt>
                <c:pt idx="10">
                  <c:v>7 Million</c:v>
                </c:pt>
              </c:strCache>
            </c:strRef>
          </c:cat>
          <c:val>
            <c:numRef>
              <c:f>RecordedTimes!$J$48:$J$58</c:f>
              <c:numCache>
                <c:formatCode>General</c:formatCode>
                <c:ptCount val="11"/>
                <c:pt idx="0">
                  <c:v>1.2613333333333333E-3</c:v>
                </c:pt>
                <c:pt idx="1">
                  <c:v>1.423E-3</c:v>
                </c:pt>
                <c:pt idx="2">
                  <c:v>1.7362666666666669E-2</c:v>
                </c:pt>
                <c:pt idx="3">
                  <c:v>1.9736333333333335E-2</c:v>
                </c:pt>
                <c:pt idx="4">
                  <c:v>0.10041233333333333</c:v>
                </c:pt>
                <c:pt idx="5">
                  <c:v>0.173767</c:v>
                </c:pt>
                <c:pt idx="6">
                  <c:v>0.26962000000000003</c:v>
                </c:pt>
                <c:pt idx="7">
                  <c:v>0.38164666666666669</c:v>
                </c:pt>
                <c:pt idx="8">
                  <c:v>0.49777566666666662</c:v>
                </c:pt>
                <c:pt idx="9">
                  <c:v>0.55298766666666666</c:v>
                </c:pt>
                <c:pt idx="10">
                  <c:v>0.63733866666666661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DD6-4098-A5CB-7D7A89D3AD4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6286936"/>
        <c:axId val="386282624"/>
      </c:barChart>
      <c:catAx>
        <c:axId val="386286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2624"/>
        <c:crosses val="autoZero"/>
        <c:auto val="1"/>
        <c:lblAlgn val="ctr"/>
        <c:lblOffset val="100"/>
        <c:noMultiLvlLbl val="0"/>
      </c:catAx>
      <c:valAx>
        <c:axId val="38628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69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Decoding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RecordedTimes!$I$34</c:f>
              <c:strCache>
                <c:ptCount val="1"/>
                <c:pt idx="0">
                  <c:v>Sequential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RecordedTimes!$H$35:$H$45</c:f>
              <c:strCache>
                <c:ptCount val="11"/>
                <c:pt idx="0">
                  <c:v>Hundred</c:v>
                </c:pt>
                <c:pt idx="1">
                  <c:v>Thousand</c:v>
                </c:pt>
                <c:pt idx="2">
                  <c:v>10 Thousand</c:v>
                </c:pt>
                <c:pt idx="3">
                  <c:v>100 Thousand</c:v>
                </c:pt>
                <c:pt idx="4">
                  <c:v>Million</c:v>
                </c:pt>
                <c:pt idx="5">
                  <c:v>2 Million</c:v>
                </c:pt>
                <c:pt idx="6">
                  <c:v>3 Million</c:v>
                </c:pt>
                <c:pt idx="7">
                  <c:v>4 Million</c:v>
                </c:pt>
                <c:pt idx="8">
                  <c:v>5 Million </c:v>
                </c:pt>
                <c:pt idx="9">
                  <c:v>6 Million</c:v>
                </c:pt>
                <c:pt idx="10">
                  <c:v>7 Million</c:v>
                </c:pt>
              </c:strCache>
            </c:strRef>
          </c:cat>
          <c:val>
            <c:numRef>
              <c:f>RecordedTimes!$I$35:$I$45</c:f>
              <c:numCache>
                <c:formatCode>General</c:formatCode>
                <c:ptCount val="11"/>
                <c:pt idx="0">
                  <c:v>2.9666666666666665E-5</c:v>
                </c:pt>
                <c:pt idx="1">
                  <c:v>9.6333333333333348E-5</c:v>
                </c:pt>
                <c:pt idx="2">
                  <c:v>7.3333333333333323E-4</c:v>
                </c:pt>
                <c:pt idx="3">
                  <c:v>6.939666666666666E-3</c:v>
                </c:pt>
                <c:pt idx="4">
                  <c:v>6.9022999999999987E-2</c:v>
                </c:pt>
                <c:pt idx="5">
                  <c:v>0.13746033333333332</c:v>
                </c:pt>
                <c:pt idx="6">
                  <c:v>0.20658500000000002</c:v>
                </c:pt>
                <c:pt idx="7">
                  <c:v>0.27528133333333332</c:v>
                </c:pt>
                <c:pt idx="8">
                  <c:v>0.34360733333333338</c:v>
                </c:pt>
                <c:pt idx="9">
                  <c:v>0.41244833333333331</c:v>
                </c:pt>
                <c:pt idx="10">
                  <c:v>0.48084100000000002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E6-42CC-A4F4-F8AC74BD386A}"/>
            </c:ext>
          </c:extLst>
        </c:ser>
        <c:ser>
          <c:idx val="1"/>
          <c:order val="1"/>
          <c:tx>
            <c:strRef>
              <c:f>RecordedTimes!$J$34</c:f>
              <c:strCache>
                <c:ptCount val="1"/>
                <c:pt idx="0">
                  <c:v>Parallel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RecordedTimes!$H$35:$H$45</c:f>
              <c:strCache>
                <c:ptCount val="11"/>
                <c:pt idx="0">
                  <c:v>Hundred</c:v>
                </c:pt>
                <c:pt idx="1">
                  <c:v>Thousand</c:v>
                </c:pt>
                <c:pt idx="2">
                  <c:v>10 Thousand</c:v>
                </c:pt>
                <c:pt idx="3">
                  <c:v>100 Thousand</c:v>
                </c:pt>
                <c:pt idx="4">
                  <c:v>Million</c:v>
                </c:pt>
                <c:pt idx="5">
                  <c:v>2 Million</c:v>
                </c:pt>
                <c:pt idx="6">
                  <c:v>3 Million</c:v>
                </c:pt>
                <c:pt idx="7">
                  <c:v>4 Million</c:v>
                </c:pt>
                <c:pt idx="8">
                  <c:v>5 Million </c:v>
                </c:pt>
                <c:pt idx="9">
                  <c:v>6 Million</c:v>
                </c:pt>
                <c:pt idx="10">
                  <c:v>7 Million</c:v>
                </c:pt>
              </c:strCache>
            </c:strRef>
          </c:cat>
          <c:val>
            <c:numRef>
              <c:f>RecordedTimes!$J$35:$J$45</c:f>
              <c:numCache>
                <c:formatCode>General</c:formatCode>
                <c:ptCount val="11"/>
                <c:pt idx="0">
                  <c:v>1.0596666666666669E-3</c:v>
                </c:pt>
                <c:pt idx="1">
                  <c:v>1.1483333333333335E-3</c:v>
                </c:pt>
                <c:pt idx="2">
                  <c:v>3.3249999999999998E-3</c:v>
                </c:pt>
                <c:pt idx="3">
                  <c:v>1.0318666666666669E-2</c:v>
                </c:pt>
                <c:pt idx="4">
                  <c:v>4.7683666666666659E-2</c:v>
                </c:pt>
                <c:pt idx="5">
                  <c:v>7.5075666666666666E-2</c:v>
                </c:pt>
                <c:pt idx="6">
                  <c:v>0.141677</c:v>
                </c:pt>
                <c:pt idx="7">
                  <c:v>0.2325716666666667</c:v>
                </c:pt>
                <c:pt idx="8">
                  <c:v>0.17982433333333334</c:v>
                </c:pt>
                <c:pt idx="9">
                  <c:v>0.33883400000000002</c:v>
                </c:pt>
                <c:pt idx="10">
                  <c:v>0.23562766666666665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BE6-42CC-A4F4-F8AC74BD3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86279880"/>
        <c:axId val="386280272"/>
      </c:barChart>
      <c:catAx>
        <c:axId val="386279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0272"/>
        <c:crosses val="autoZero"/>
        <c:auto val="1"/>
        <c:lblAlgn val="ctr"/>
        <c:lblOffset val="100"/>
        <c:noMultiLvlLbl val="0"/>
      </c:catAx>
      <c:valAx>
        <c:axId val="38628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798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Encoding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'[Recorded Values and Graphs.xlsx]RecordedTimes'!$C$85</c:f>
              <c:strCache>
                <c:ptCount val="1"/>
                <c:pt idx="0">
                  <c:v>1 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Graphs.xlsx]RecordedTimes'!$C$86:$C$90</c:f>
              <c:numCache>
                <c:formatCode>General</c:formatCode>
                <c:ptCount val="5"/>
                <c:pt idx="0">
                  <c:v>0.12734033333333333</c:v>
                </c:pt>
                <c:pt idx="1">
                  <c:v>0.14890033333333333</c:v>
                </c:pt>
                <c:pt idx="2">
                  <c:v>0.16980466666666669</c:v>
                </c:pt>
                <c:pt idx="3">
                  <c:v>0.19098433333333334</c:v>
                </c:pt>
                <c:pt idx="4">
                  <c:v>0.21211833333333333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D9-4C36-8B38-1EDF4AEF6213}"/>
            </c:ext>
          </c:extLst>
        </c:ser>
        <c:ser>
          <c:idx val="1"/>
          <c:order val="1"/>
          <c:tx>
            <c:strRef>
              <c:f>'[Recorded Values and Graphs.xlsx]RecordedTimes'!$D$85</c:f>
              <c:strCache>
                <c:ptCount val="1"/>
                <c:pt idx="0">
                  <c:v>2 cores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Graphs.xlsx]RecordedTimes'!$D$86:$D$90</c:f>
              <c:numCache>
                <c:formatCode>General</c:formatCode>
                <c:ptCount val="5"/>
                <c:pt idx="0">
                  <c:v>0.11506566666666666</c:v>
                </c:pt>
                <c:pt idx="1">
                  <c:v>0.13289966666666667</c:v>
                </c:pt>
                <c:pt idx="2">
                  <c:v>0.151869</c:v>
                </c:pt>
                <c:pt idx="3">
                  <c:v>0.17006366666666664</c:v>
                </c:pt>
                <c:pt idx="4">
                  <c:v>0.18773899999999999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D9-4C36-8B38-1EDF4AEF6213}"/>
            </c:ext>
          </c:extLst>
        </c:ser>
        <c:ser>
          <c:idx val="2"/>
          <c:order val="2"/>
          <c:tx>
            <c:strRef>
              <c:f>'[Recorded Values and Graphs.xlsx]RecordedTimes'!$E$85</c:f>
              <c:strCache>
                <c:ptCount val="1"/>
                <c:pt idx="0">
                  <c:v>3 cores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Graphs.xlsx]RecordedTimes'!$E$86:$E$90</c:f>
              <c:numCache>
                <c:formatCode>General</c:formatCode>
                <c:ptCount val="5"/>
                <c:pt idx="0">
                  <c:v>0.11032433333333334</c:v>
                </c:pt>
                <c:pt idx="1">
                  <c:v>0.12719833333333333</c:v>
                </c:pt>
                <c:pt idx="2">
                  <c:v>0.14442866666666668</c:v>
                </c:pt>
                <c:pt idx="3">
                  <c:v>0.16244366666666665</c:v>
                </c:pt>
                <c:pt idx="4">
                  <c:v>0.17828766666666671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1D9-4C36-8B38-1EDF4AEF6213}"/>
            </c:ext>
          </c:extLst>
        </c:ser>
        <c:ser>
          <c:idx val="3"/>
          <c:order val="3"/>
          <c:tx>
            <c:strRef>
              <c:f>'[Recorded Values and Graphs.xlsx]RecordedTimes'!$F$85</c:f>
              <c:strCache>
                <c:ptCount val="1"/>
                <c:pt idx="0">
                  <c:v>4 cores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Graphs.xlsx]RecordedTimes'!$F$86:$F$90</c:f>
              <c:numCache>
                <c:formatCode>General</c:formatCode>
                <c:ptCount val="5"/>
                <c:pt idx="0">
                  <c:v>0.10868533333333334</c:v>
                </c:pt>
                <c:pt idx="1">
                  <c:v>0.12576266666666666</c:v>
                </c:pt>
                <c:pt idx="2">
                  <c:v>0.14042833333333332</c:v>
                </c:pt>
                <c:pt idx="3">
                  <c:v>0.15703833333333334</c:v>
                </c:pt>
                <c:pt idx="4">
                  <c:v>0.17439533333333332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1D9-4C36-8B38-1EDF4AEF6213}"/>
            </c:ext>
          </c:extLst>
        </c:ser>
        <c:ser>
          <c:idx val="4"/>
          <c:order val="4"/>
          <c:tx>
            <c:strRef>
              <c:f>'[Recorded Values and Graphs.xlsx]RecordedTimes'!$G$85</c:f>
              <c:strCache>
                <c:ptCount val="1"/>
                <c:pt idx="0">
                  <c:v>5 cores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Graphs.xlsx]RecordedTimes'!$G$86:$G$90</c:f>
              <c:numCache>
                <c:formatCode>General</c:formatCode>
                <c:ptCount val="5"/>
                <c:pt idx="0">
                  <c:v>0.10746533333333334</c:v>
                </c:pt>
                <c:pt idx="1">
                  <c:v>0.12417833333333334</c:v>
                </c:pt>
                <c:pt idx="2">
                  <c:v>0.14071966666666666</c:v>
                </c:pt>
                <c:pt idx="3">
                  <c:v>0.155305</c:v>
                </c:pt>
                <c:pt idx="4">
                  <c:v>0.17224533333333333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1D9-4C36-8B38-1EDF4AEF6213}"/>
            </c:ext>
          </c:extLst>
        </c:ser>
        <c:ser>
          <c:idx val="5"/>
          <c:order val="5"/>
          <c:tx>
            <c:strRef>
              <c:f>'[Recorded Values and Graphs.xlsx]RecordedTimes'!$H$85</c:f>
              <c:strCache>
                <c:ptCount val="1"/>
                <c:pt idx="0">
                  <c:v>6 cores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Graphs.xlsx]RecordedTimes'!$H$86:$H$90</c:f>
              <c:numCache>
                <c:formatCode>General</c:formatCode>
                <c:ptCount val="5"/>
                <c:pt idx="0">
                  <c:v>0.11193166666666667</c:v>
                </c:pt>
                <c:pt idx="1">
                  <c:v>0.12709999999999999</c:v>
                </c:pt>
                <c:pt idx="2">
                  <c:v>0.15100333333333335</c:v>
                </c:pt>
                <c:pt idx="3">
                  <c:v>0.15941966666666665</c:v>
                </c:pt>
                <c:pt idx="4">
                  <c:v>0.17529499999999998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1D9-4C36-8B38-1EDF4AEF6213}"/>
            </c:ext>
          </c:extLst>
        </c:ser>
        <c:ser>
          <c:idx val="6"/>
          <c:order val="6"/>
          <c:tx>
            <c:strRef>
              <c:f>'[Recorded Values and Graphs.xlsx]RecordedTimes'!$I$85</c:f>
              <c:strCache>
                <c:ptCount val="1"/>
                <c:pt idx="0">
                  <c:v>7 cores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Graphs.xlsx]RecordedTimes'!$I$86:$I$90</c:f>
              <c:numCache>
                <c:formatCode>General</c:formatCode>
                <c:ptCount val="5"/>
                <c:pt idx="0">
                  <c:v>0.11345300000000001</c:v>
                </c:pt>
                <c:pt idx="1">
                  <c:v>0.13499533333333333</c:v>
                </c:pt>
                <c:pt idx="2">
                  <c:v>0.18694633333333333</c:v>
                </c:pt>
                <c:pt idx="3">
                  <c:v>0.21691033333333332</c:v>
                </c:pt>
                <c:pt idx="4">
                  <c:v>0.21700266666666668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A1D9-4C36-8B38-1EDF4AEF6213}"/>
            </c:ext>
          </c:extLst>
        </c:ser>
        <c:ser>
          <c:idx val="7"/>
          <c:order val="7"/>
          <c:tx>
            <c:strRef>
              <c:f>'[Recorded Values and Graphs.xlsx]RecordedTimes'!$J$85</c:f>
              <c:strCache>
                <c:ptCount val="1"/>
                <c:pt idx="0">
                  <c:v>8 cores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Graphs.xlsx]RecordedTimes'!$J$86:$J$90</c:f>
              <c:numCache>
                <c:formatCode>General</c:formatCode>
                <c:ptCount val="5"/>
                <c:pt idx="0">
                  <c:v>0.15117500000000003</c:v>
                </c:pt>
                <c:pt idx="1">
                  <c:v>0.17366633333333334</c:v>
                </c:pt>
                <c:pt idx="2">
                  <c:v>0.22800433333333334</c:v>
                </c:pt>
                <c:pt idx="3">
                  <c:v>0.2467</c:v>
                </c:pt>
                <c:pt idx="4">
                  <c:v>0.22349833333333335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1D9-4C36-8B38-1EDF4AEF6213}"/>
            </c:ext>
          </c:extLst>
        </c:ser>
        <c:ser>
          <c:idx val="8"/>
          <c:order val="8"/>
          <c:tx>
            <c:strRef>
              <c:f>'[Recorded Values and Graphs.xlsx]RecordedTimes'!$K$85</c:f>
              <c:strCache>
                <c:ptCount val="1"/>
                <c:pt idx="0">
                  <c:v>Sequential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'[Recorded Values and Graphs.xlsx]RecordedTimes'!$B$86:$B$90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'[Recorded Values and Graphs.xlsx]RecordedTimes'!$K$86:$K$90</c:f>
              <c:numCache>
                <c:formatCode>General</c:formatCode>
                <c:ptCount val="5"/>
                <c:pt idx="0">
                  <c:v>0.13126833333333335</c:v>
                </c:pt>
                <c:pt idx="1">
                  <c:v>0.15306600000000001</c:v>
                </c:pt>
                <c:pt idx="2">
                  <c:v>0.17497966666666667</c:v>
                </c:pt>
                <c:pt idx="3">
                  <c:v>0.19710066666666667</c:v>
                </c:pt>
                <c:pt idx="4">
                  <c:v>0.21899933333333332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A1D9-4C36-8B38-1EDF4AEF6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83787696"/>
        <c:axId val="383789656"/>
      </c:barChart>
      <c:catAx>
        <c:axId val="3837876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Characters being encoded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89656"/>
        <c:crosses val="autoZero"/>
        <c:auto val="1"/>
        <c:lblAlgn val="ctr"/>
        <c:lblOffset val="100"/>
        <c:noMultiLvlLbl val="0"/>
      </c:catAx>
      <c:valAx>
        <c:axId val="383789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8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37952132044612"/>
          <c:y val="0.29475418783661217"/>
          <c:w val="6.1829873133430475E-2"/>
          <c:h val="0.309635194683233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Decoding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RecordedTimes!$C$119</c:f>
              <c:strCache>
                <c:ptCount val="1"/>
                <c:pt idx="0">
                  <c:v>1 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RecordedTimes!$C$120:$C$124</c:f>
              <c:numCache>
                <c:formatCode>General</c:formatCode>
                <c:ptCount val="5"/>
                <c:pt idx="0">
                  <c:v>9.0057333333333323E-2</c:v>
                </c:pt>
                <c:pt idx="1">
                  <c:v>0.104819</c:v>
                </c:pt>
                <c:pt idx="2">
                  <c:v>0.11949833333333333</c:v>
                </c:pt>
                <c:pt idx="3">
                  <c:v>0.13433099999999998</c:v>
                </c:pt>
                <c:pt idx="4">
                  <c:v>0.14934166666666668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F2D-4109-A3A4-03405C38B393}"/>
            </c:ext>
          </c:extLst>
        </c:ser>
        <c:ser>
          <c:idx val="1"/>
          <c:order val="1"/>
          <c:tx>
            <c:strRef>
              <c:f>RecordedTimes!$D$119</c:f>
              <c:strCache>
                <c:ptCount val="1"/>
                <c:pt idx="0">
                  <c:v>2 cores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RecordedTimes!$D$120:$D$124</c:f>
              <c:numCache>
                <c:formatCode>General</c:formatCode>
                <c:ptCount val="5"/>
                <c:pt idx="0">
                  <c:v>5.9156666666666663E-2</c:v>
                </c:pt>
                <c:pt idx="1">
                  <c:v>6.9717666666666664E-2</c:v>
                </c:pt>
                <c:pt idx="2">
                  <c:v>7.8714666666666655E-2</c:v>
                </c:pt>
                <c:pt idx="3">
                  <c:v>8.7560666666666662E-2</c:v>
                </c:pt>
                <c:pt idx="4">
                  <c:v>9.6518333333333331E-2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F2D-4109-A3A4-03405C38B393}"/>
            </c:ext>
          </c:extLst>
        </c:ser>
        <c:ser>
          <c:idx val="2"/>
          <c:order val="2"/>
          <c:tx>
            <c:strRef>
              <c:f>RecordedTimes!$E$119</c:f>
              <c:strCache>
                <c:ptCount val="1"/>
                <c:pt idx="0">
                  <c:v>3 cores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RecordedTimes!$E$120:$E$124</c:f>
              <c:numCache>
                <c:formatCode>General</c:formatCode>
                <c:ptCount val="5"/>
                <c:pt idx="0">
                  <c:v>5.0381000000000002E-2</c:v>
                </c:pt>
                <c:pt idx="1">
                  <c:v>5.7385333333333323E-2</c:v>
                </c:pt>
                <c:pt idx="2">
                  <c:v>6.4541000000000001E-2</c:v>
                </c:pt>
                <c:pt idx="3">
                  <c:v>7.1435333333333337E-2</c:v>
                </c:pt>
                <c:pt idx="4">
                  <c:v>7.9506000000000007E-2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F2D-4109-A3A4-03405C38B393}"/>
            </c:ext>
          </c:extLst>
        </c:ser>
        <c:ser>
          <c:idx val="3"/>
          <c:order val="3"/>
          <c:tx>
            <c:strRef>
              <c:f>RecordedTimes!$F$119</c:f>
              <c:strCache>
                <c:ptCount val="1"/>
                <c:pt idx="0">
                  <c:v>4 cores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RecordedTimes!$F$120:$F$124</c:f>
              <c:numCache>
                <c:formatCode>General</c:formatCode>
                <c:ptCount val="5"/>
                <c:pt idx="0">
                  <c:v>4.4025000000000002E-2</c:v>
                </c:pt>
                <c:pt idx="1">
                  <c:v>5.0990333333333332E-2</c:v>
                </c:pt>
                <c:pt idx="2">
                  <c:v>5.7133666666666666E-2</c:v>
                </c:pt>
                <c:pt idx="3">
                  <c:v>6.4380333333333331E-2</c:v>
                </c:pt>
                <c:pt idx="4">
                  <c:v>7.008233333333333E-2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F2D-4109-A3A4-03405C38B393}"/>
            </c:ext>
          </c:extLst>
        </c:ser>
        <c:ser>
          <c:idx val="4"/>
          <c:order val="4"/>
          <c:tx>
            <c:strRef>
              <c:f>RecordedTimes!$G$119</c:f>
              <c:strCache>
                <c:ptCount val="1"/>
                <c:pt idx="0">
                  <c:v>5 cores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RecordedTimes!$G$120:$G$124</c:f>
              <c:numCache>
                <c:formatCode>General</c:formatCode>
                <c:ptCount val="5"/>
                <c:pt idx="0">
                  <c:v>4.1950999999999995E-2</c:v>
                </c:pt>
                <c:pt idx="1">
                  <c:v>4.8198333333333336E-2</c:v>
                </c:pt>
                <c:pt idx="2">
                  <c:v>5.3454333333333333E-2</c:v>
                </c:pt>
                <c:pt idx="3">
                  <c:v>5.9435333333333333E-2</c:v>
                </c:pt>
                <c:pt idx="4">
                  <c:v>6.5633999999999998E-2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F2D-4109-A3A4-03405C38B393}"/>
            </c:ext>
          </c:extLst>
        </c:ser>
        <c:ser>
          <c:idx val="5"/>
          <c:order val="5"/>
          <c:tx>
            <c:strRef>
              <c:f>RecordedTimes!$H$119</c:f>
              <c:strCache>
                <c:ptCount val="1"/>
                <c:pt idx="0">
                  <c:v>6 cores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RecordedTimes!$H$120:$H$124</c:f>
              <c:numCache>
                <c:formatCode>General</c:formatCode>
                <c:ptCount val="5"/>
                <c:pt idx="0">
                  <c:v>4.2388000000000002E-2</c:v>
                </c:pt>
                <c:pt idx="1">
                  <c:v>4.6849666666666671E-2</c:v>
                </c:pt>
                <c:pt idx="2">
                  <c:v>5.314E-2</c:v>
                </c:pt>
                <c:pt idx="3">
                  <c:v>5.7414333333333338E-2</c:v>
                </c:pt>
                <c:pt idx="4">
                  <c:v>6.2738333333333327E-2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F2D-4109-A3A4-03405C38B393}"/>
            </c:ext>
          </c:extLst>
        </c:ser>
        <c:ser>
          <c:idx val="6"/>
          <c:order val="6"/>
          <c:tx>
            <c:strRef>
              <c:f>RecordedTimes!$I$119</c:f>
              <c:strCache>
                <c:ptCount val="1"/>
                <c:pt idx="0">
                  <c:v>7 cores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RecordedTimes!$I$120:$I$124</c:f>
              <c:numCache>
                <c:formatCode>General</c:formatCode>
                <c:ptCount val="5"/>
                <c:pt idx="0">
                  <c:v>4.8357333333333336E-2</c:v>
                </c:pt>
                <c:pt idx="1">
                  <c:v>5.3601000000000003E-2</c:v>
                </c:pt>
                <c:pt idx="2">
                  <c:v>5.8910999999999998E-2</c:v>
                </c:pt>
                <c:pt idx="3">
                  <c:v>7.0660333333333339E-2</c:v>
                </c:pt>
                <c:pt idx="4">
                  <c:v>7.3892666666666662E-2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7F2D-4109-A3A4-03405C38B393}"/>
            </c:ext>
          </c:extLst>
        </c:ser>
        <c:ser>
          <c:idx val="7"/>
          <c:order val="7"/>
          <c:tx>
            <c:strRef>
              <c:f>RecordedTimes!$J$119</c:f>
              <c:strCache>
                <c:ptCount val="1"/>
                <c:pt idx="0">
                  <c:v>8 cores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RecordedTimes!$J$120:$J$124</c:f>
              <c:numCache>
                <c:formatCode>General</c:formatCode>
                <c:ptCount val="5"/>
                <c:pt idx="0">
                  <c:v>6.1719000000000003E-2</c:v>
                </c:pt>
                <c:pt idx="1">
                  <c:v>5.9349000000000006E-2</c:v>
                </c:pt>
                <c:pt idx="2">
                  <c:v>6.4336999999999991E-2</c:v>
                </c:pt>
                <c:pt idx="3">
                  <c:v>0.128803</c:v>
                </c:pt>
                <c:pt idx="4">
                  <c:v>0.14805833333333332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7F2D-4109-A3A4-03405C38B393}"/>
            </c:ext>
          </c:extLst>
        </c:ser>
        <c:ser>
          <c:idx val="8"/>
          <c:order val="8"/>
          <c:tx>
            <c:strRef>
              <c:f>RecordedTimes!$K$119</c:f>
              <c:strCache>
                <c:ptCount val="1"/>
                <c:pt idx="0">
                  <c:v>Sequential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RecordedTimes!$B$120:$B$124</c:f>
              <c:strCache>
                <c:ptCount val="5"/>
                <c:pt idx="0">
                  <c:v>1.5Million</c:v>
                </c:pt>
                <c:pt idx="1">
                  <c:v>1.75Million</c:v>
                </c:pt>
                <c:pt idx="2">
                  <c:v>2Million </c:v>
                </c:pt>
                <c:pt idx="3">
                  <c:v>2.25Million </c:v>
                </c:pt>
                <c:pt idx="4">
                  <c:v>2.5Million </c:v>
                </c:pt>
              </c:strCache>
            </c:strRef>
          </c:cat>
          <c:val>
            <c:numRef>
              <c:f>RecordedTimes!$K$120:$K$124</c:f>
              <c:numCache>
                <c:formatCode>General</c:formatCode>
                <c:ptCount val="5"/>
                <c:pt idx="0">
                  <c:v>0.10359933333333333</c:v>
                </c:pt>
                <c:pt idx="1">
                  <c:v>0.12071033333333332</c:v>
                </c:pt>
                <c:pt idx="2">
                  <c:v>0.137791</c:v>
                </c:pt>
                <c:pt idx="3">
                  <c:v>0.15506966666666666</c:v>
                </c:pt>
                <c:pt idx="4">
                  <c:v>0.17198000000000002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F2D-4109-A3A4-03405C38B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86281840"/>
        <c:axId val="386283016"/>
      </c:barChart>
      <c:catAx>
        <c:axId val="386281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u="none" strike="noStrike" cap="all" baseline="0">
                    <a:effectLst/>
                  </a:rPr>
                  <a:t>Number of characters being decoded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3016"/>
        <c:crosses val="autoZero"/>
        <c:auto val="1"/>
        <c:lblAlgn val="ctr"/>
        <c:lblOffset val="100"/>
        <c:noMultiLvlLbl val="0"/>
      </c:catAx>
      <c:valAx>
        <c:axId val="386283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506656282382142"/>
          <c:y val="0.33280700839547367"/>
          <c:w val="6.1052464837536548E-2"/>
          <c:h val="0.268213797778588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5B1295-B7D9-4311-B8A5-5853E41E4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0CC75F6-338A-486D-A14F-1650309FA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D71B86-7A61-4120-8129-AECC92CF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D9C6CD-4064-4DE8-909F-66A3D326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BE30FD-5120-4CB9-94A3-4E0AE312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0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8A0A74-7BE3-4C03-B9E5-5BFE32ED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7E8BC8-AFC5-4BCF-8868-E0706E3FB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A54263-D971-4905-8932-327FC178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954903-A8D4-4B6D-ADD2-8C7B0477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F6661F-FE7A-496B-9202-C736694C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9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F9BEF72-CF41-4D96-9401-DEDA7848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9158A09-09CF-401C-AF05-8D71E12F7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8EB26A-3E89-4E5C-A55D-1BE2983E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0DF22F-6330-4C7A-8780-DF86CDCF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A4B52D-4E84-41A1-B56A-D5246B2E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DA5B18-7EB6-40E0-BE30-7F8246D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0FC40E-A5F7-4362-B3A2-4193F4F2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80A3B7-726E-411E-9B4C-F3CA9B03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19E0C8-1977-4720-BF47-D38D139E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5AE879-822F-429E-BD9B-CBB61BBB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09C6AE-C396-432C-8763-54BEEB22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60EE34E-51D3-4B2F-B1CF-4CB5EBC28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73BEA9-B119-4899-AC94-DDAA02B2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1459AB-5B4B-4CCF-AC9C-208C702F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4ED78A-0A56-4026-AF3F-AFE7CD22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DEBDFB-F435-49BA-AAB1-59AFD98E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EFD06D-9657-4D25-8A3C-FA6985F14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BDE4FD3-A97B-4979-8F7F-8EE17FF6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57EEF5D-62C8-4C0E-A28E-A8A1AFC5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5CA7A9-680C-4FC8-BCC0-BBCE5FE3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851C34B-AAB1-4884-8D47-D0F740F4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5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EBC50C-97DE-489B-A0CD-9150179B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390049-D66E-4093-B5E0-3D7C4EAF9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72B3B3-B690-413F-93E5-24F384655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F4CFD5A-E4FA-426A-B452-87C2BCE4D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BBB76B-9823-44F3-8007-49B28AD48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C4EDF77-BCB4-4028-B684-9E3EAA4D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4177EB2-1803-4FBB-95F2-43653BE2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F2660DD-9227-464A-998C-5FF80C27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C8021-39A3-4D8C-92F6-C1A9946B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8C277F6-5FA4-41A9-80DE-186A8100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8B355E-792E-4166-A6B4-6DACFD0D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5C276A-A938-44BA-B802-A1178A18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3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E16D478-9371-4DB4-AAA7-EAAF0183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62BA286-4464-4084-9E3A-31187E9C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12E89D6-2CD7-407F-9DA0-105E5F24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D10193-4B60-4DE2-AAD8-A72F9974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DD8A8C-6767-4757-B913-BA631FA4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DEF6F16-EC14-4778-8ED1-42AC3565B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6D8F1F-8A3C-489C-AB86-876B2CA5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717EEA-8474-4C97-BE86-E1A9B9C02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35423C9-A822-4905-808C-7DB13ECD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8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9752C-2FB1-4CF4-BC8E-10D866E5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2972AD6-380F-471C-9307-55EB3C289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54EC493-2113-4C8C-BB36-CBA952B9A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8DC0E4-F26A-4F8D-9661-006C646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46961C9-98E1-477C-9307-238D4203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77DEA0-C76B-4B3B-876D-2007897B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4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E28FF7C-08ED-4286-B676-6108D766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DC9B91-1D3E-435B-AE78-42EA8CDF1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751DF4-489B-47CB-B701-A6DF0EB6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298ED-8861-4B86-A5E1-2450800DF03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4EC090-59E1-4B60-ADBB-6D2E023FF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23948C-E8BF-402E-BCED-4A742348B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FC9B8-2457-47C4-95DD-3EBD2B8C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1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196DA1-9C47-4CD6-919B-0B4D825E5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1C9C3D-77C9-47B6-AC65-C54EA0706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Parallel LSB Steganography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9701CB7-0F39-4340-9F5A-F6B4C47B6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Mavericks</a:t>
            </a:r>
          </a:p>
        </p:txBody>
      </p:sp>
    </p:spTree>
    <p:extLst>
      <p:ext uri="{BB962C8B-B14F-4D97-AF65-F5344CB8AC3E}">
        <p14:creationId xmlns:p14="http://schemas.microsoft.com/office/powerpoint/2010/main" val="395149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32B5C4-5A39-43D7-B1CD-04B6E367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6B179C-1E81-486F-B098-CAF186BE0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B08E60-121C-4EEB-8FD1-4990FE41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</a:rPr>
              <a:t>5458 x 2915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C76116-92C4-4B35-8CE2-316F9261D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5458 x 2915 = </a:t>
            </a:r>
            <a:r>
              <a:rPr lang="en-US" sz="2000" b="1" dirty="0">
                <a:solidFill>
                  <a:srgbClr val="FFFFFF"/>
                </a:solidFill>
              </a:rPr>
              <a:t>15,910,070 pixels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 15,910,070 pixels / 8(pixels/char)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= </a:t>
            </a:r>
            <a:r>
              <a:rPr lang="en-US" sz="2000" b="1" dirty="0">
                <a:solidFill>
                  <a:srgbClr val="FFFFFF"/>
                </a:solidFill>
              </a:rPr>
              <a:t>1,988,758 chars</a:t>
            </a:r>
          </a:p>
        </p:txBody>
      </p:sp>
    </p:spTree>
    <p:extLst>
      <p:ext uri="{BB962C8B-B14F-4D97-AF65-F5344CB8AC3E}">
        <p14:creationId xmlns:p14="http://schemas.microsoft.com/office/powerpoint/2010/main" val="216144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9CC3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A2A1D0-9335-4C5B-BCD9-62621EC21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81A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0CECA6-59B2-4DFB-8193-F5300A5B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r="1" b="374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3FD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3FF921-9454-4BBA-9F9F-EC9FE2AE2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8F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934123-3038-4EA5-8671-6D8E479F7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F34C17-826D-44DE-A6BD-38DC972B1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" b="3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E54FE-6A91-4F8A-899F-A8318D70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</a:rPr>
              <a:t>9893 X 6043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98F197-40DE-4452-928A-9CAA5670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9893 X 6043 = </a:t>
            </a:r>
            <a:r>
              <a:rPr lang="en-US" sz="2000" b="1" dirty="0">
                <a:solidFill>
                  <a:srgbClr val="FFFFFF"/>
                </a:solidFill>
              </a:rPr>
              <a:t>59,783,399 pixels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59,783,399 pixels / 8(pixels/char)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	= 7,472,924 chars</a:t>
            </a:r>
          </a:p>
          <a:p>
            <a:pPr marL="0" indent="0">
              <a:buNone/>
            </a:pP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 7,472,924 chars / (3chars/pixel)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= 2,490,974 pixels 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That’s almost 10 of the original 512 x 512 image!</a:t>
            </a:r>
          </a:p>
        </p:txBody>
      </p:sp>
    </p:spTree>
    <p:extLst>
      <p:ext uri="{BB962C8B-B14F-4D97-AF65-F5344CB8AC3E}">
        <p14:creationId xmlns:p14="http://schemas.microsoft.com/office/powerpoint/2010/main" val="1117895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CF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DCC24E-B0D0-4CA9-829E-BC4BE0BD4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r="1" b="458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AF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C86D10F-EDC9-4318-BFF3-6C92FDF5F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7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5F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41250A9-0855-41C9-B347-3B002AB76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BA551E0-0496-45F4-96A2-BA7C432D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A78F35-FADF-4647-88D6-04804EE9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90459D-4AE5-44D3-B837-83843C59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Not Cryptography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</a:rPr>
              <a:t>But oftentimes used in combination.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Hiding information in plain sight.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Very difficult to detect although there do exist ways of testing and image for tampering using statistical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316636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AF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EEF86D-73BC-447F-9667-BE101A4F0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10D6010-F7E2-4498-A159-0819741F7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7630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326FC-7086-4F2D-9E6A-130E82BCB8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683379-C21E-4309-8CF8-50646AFA49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3E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4612760-95FE-42F3-85CF-DFA4F917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481B718-7792-4641-B4DF-F1A5EAB56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4C51FE-192E-4608-86D4-671D8AEF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4929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BCB9B6B-5CAA-4D9A-BC8A-EFD00BA2B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199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46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4A1F9FA6-F887-4E44-A6F9-22911BC6A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65594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14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E635F2D9-24CC-423F-82D9-84DAC1EB5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19634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74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2A4507E7-E09B-4A18-9027-A1771CC54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19636"/>
              </p:ext>
            </p:extLst>
          </p:nvPr>
        </p:nvGraphicFramePr>
        <p:xfrm>
          <a:off x="0" y="0"/>
          <a:ext cx="12192000" cy="703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07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6B179C-1E81-486F-B098-CAF186BE0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77821" y="1"/>
            <a:ext cx="12269821" cy="68580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Questions?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5854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149BAE-14A6-45F8-82F7-25119A09C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C3843-4330-4EB3-898D-2636416A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Least Significant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A2DC4-49B1-4BFF-BBE9-7AFB6CDEB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97" y="1602721"/>
            <a:ext cx="10515600" cy="4748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the least significant bit?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Representing Characters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8 pixels per character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Our approach only changes the </a:t>
            </a:r>
            <a:r>
              <a:rPr lang="en-US" dirty="0" smtClean="0">
                <a:solidFill>
                  <a:srgbClr val="FFFFFF"/>
                </a:solidFill>
              </a:rPr>
              <a:t>LSB of </a:t>
            </a:r>
            <a:r>
              <a:rPr lang="en-US" dirty="0">
                <a:solidFill>
                  <a:srgbClr val="FFFFFF"/>
                </a:solidFill>
              </a:rPr>
              <a:t>the red value </a:t>
            </a:r>
            <a:r>
              <a:rPr lang="en-US" dirty="0" smtClean="0">
                <a:solidFill>
                  <a:srgbClr val="FFFFFF"/>
                </a:solidFill>
              </a:rPr>
              <a:t>of </a:t>
            </a:r>
            <a:r>
              <a:rPr lang="en-US" dirty="0">
                <a:solidFill>
                  <a:srgbClr val="FFFFFF"/>
                </a:solidFill>
              </a:rPr>
              <a:t>the pixel that is being </a:t>
            </a:r>
            <a:r>
              <a:rPr lang="en-US" dirty="0" smtClean="0">
                <a:solidFill>
                  <a:srgbClr val="FFFFFF"/>
                </a:solidFill>
              </a:rPr>
              <a:t>transformed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2286000" lvl="5" indent="0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1110 </a:t>
            </a:r>
            <a:r>
              <a:rPr lang="en-US" sz="4400" dirty="0">
                <a:solidFill>
                  <a:srgbClr val="FF0000"/>
                </a:solidFill>
              </a:rPr>
              <a:t>0000 </a:t>
            </a:r>
            <a:r>
              <a:rPr lang="en-US" sz="4400" dirty="0">
                <a:solidFill>
                  <a:srgbClr val="92D050"/>
                </a:solidFill>
              </a:rPr>
              <a:t>1001 0011 </a:t>
            </a:r>
            <a:r>
              <a:rPr lang="en-US" sz="4400" dirty="0">
                <a:solidFill>
                  <a:srgbClr val="0070C0"/>
                </a:solidFill>
              </a:rPr>
              <a:t>0000 1101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26" y="5050935"/>
            <a:ext cx="1320500" cy="14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9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149BAE-14A6-45F8-82F7-25119A09C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C3843-4330-4EB3-898D-2636416A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Memory Limitations of this Approach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A2DC4-49B1-4BFF-BBE9-7AFB6CDEB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63595"/>
              </p:ext>
            </p:extLst>
          </p:nvPr>
        </p:nvGraphicFramePr>
        <p:xfrm>
          <a:off x="749644" y="1843842"/>
          <a:ext cx="10422924" cy="39135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375315"/>
                <a:gridCol w="2848867"/>
                <a:gridCol w="2161210"/>
                <a:gridCol w="4037532"/>
              </a:tblGrid>
              <a:tr h="5453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 dirty="0">
                          <a:effectLst/>
                        </a:rPr>
                        <a:t>Header Size (bits)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 dirty="0">
                          <a:effectLst/>
                        </a:rPr>
                        <a:t>Maximum Characters Encrypted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 dirty="0">
                          <a:effectLst/>
                        </a:rPr>
                        <a:t>Image Size Needed (Pixels)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 dirty="0">
                          <a:effectLst/>
                        </a:rPr>
                        <a:t>Approximate Image Dimensions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 by 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 by 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 by 12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255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2048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45 by 45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16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65,535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524,296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720 by 720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63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24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16,777,215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134,217,744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11,500 by 11,500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cap="all">
                          <a:effectLst/>
                        </a:rPr>
                        <a:t>32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4,294,967,295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34,359,738,392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185,000 by 185,000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18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149BAE-14A6-45F8-82F7-25119A09C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C3843-4330-4EB3-898D-2636416A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Parallelism </a:t>
            </a:r>
            <a:r>
              <a:rPr lang="en-US" sz="4000" dirty="0">
                <a:solidFill>
                  <a:srgbClr val="FFFFFF"/>
                </a:solidFill>
              </a:rPr>
              <a:t>and </a:t>
            </a:r>
            <a:r>
              <a:rPr lang="en-US" sz="4000" dirty="0" smtClean="0">
                <a:solidFill>
                  <a:srgbClr val="FFFFFF"/>
                </a:solidFill>
              </a:rPr>
              <a:t>Message </a:t>
            </a:r>
            <a:r>
              <a:rPr lang="en-US" sz="4000" dirty="0">
                <a:solidFill>
                  <a:srgbClr val="FFFFFF"/>
                </a:solidFill>
              </a:rPr>
              <a:t>Passing </a:t>
            </a:r>
            <a:r>
              <a:rPr lang="en-US" sz="4000" dirty="0" smtClean="0">
                <a:solidFill>
                  <a:srgbClr val="FFFFFF"/>
                </a:solidFill>
              </a:rPr>
              <a:t>Interface (MPI)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A2DC4-49B1-4BFF-BBE9-7AFB6CDEB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Parallelism?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Execution of processes carried out simultaneously.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What is MPI?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The standard communication protocol for </a:t>
            </a:r>
            <a:r>
              <a:rPr lang="en-US" smtClean="0">
                <a:solidFill>
                  <a:srgbClr val="FFFFFF"/>
                </a:solidFill>
              </a:rPr>
              <a:t>parallel programming.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4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018D25-9214-432E-A003-0EA3E9962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0" b="12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334DDE-57DA-4C83-9800-CFAEF32E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</a:rPr>
              <a:t>512 x 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270183-AB60-434E-97DA-F8E0F3F5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512 x 512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	</a:t>
            </a:r>
            <a:r>
              <a:rPr lang="en-US" sz="2000" b="1" dirty="0">
                <a:solidFill>
                  <a:srgbClr val="FFFFFF"/>
                </a:solidFill>
              </a:rPr>
              <a:t>= 262,144 pixels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262,144 pixels / 8(pixels/char)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	= </a:t>
            </a:r>
            <a:r>
              <a:rPr lang="en-US" sz="2000" b="1" dirty="0">
                <a:solidFill>
                  <a:srgbClr val="FFFFFF"/>
                </a:solidFill>
              </a:rPr>
              <a:t>32,768 chars</a:t>
            </a:r>
          </a:p>
        </p:txBody>
      </p:sp>
    </p:spTree>
    <p:extLst>
      <p:ext uri="{BB962C8B-B14F-4D97-AF65-F5344CB8AC3E}">
        <p14:creationId xmlns:p14="http://schemas.microsoft.com/office/powerpoint/2010/main" val="86163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4F37A5-3D43-4762-A76D-2BEA3345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2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D817E4-953C-456C-8370-8F88A81D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2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7EDBFF-9F74-4299-B08B-BFADBBE75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9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230</Words>
  <Application>Microsoft Office PowerPoint</Application>
  <PresentationFormat>Widescreen</PresentationFormat>
  <Paragraphs>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Parallel LSB Steganography </vt:lpstr>
      <vt:lpstr>Steganography</vt:lpstr>
      <vt:lpstr>Least Significant Bit</vt:lpstr>
      <vt:lpstr>Memory Limitations of this Approach</vt:lpstr>
      <vt:lpstr>Parallelism and Message Passing Interface (MPI)</vt:lpstr>
      <vt:lpstr>512 x 512</vt:lpstr>
      <vt:lpstr>PowerPoint Presentation</vt:lpstr>
      <vt:lpstr>PowerPoint Presentation</vt:lpstr>
      <vt:lpstr>PowerPoint Presentation</vt:lpstr>
      <vt:lpstr>PowerPoint Presentation</vt:lpstr>
      <vt:lpstr>5458 x 2915</vt:lpstr>
      <vt:lpstr>PowerPoint Presentation</vt:lpstr>
      <vt:lpstr>PowerPoint Presentation</vt:lpstr>
      <vt:lpstr>PowerPoint Presentation</vt:lpstr>
      <vt:lpstr>PowerPoint Presentation</vt:lpstr>
      <vt:lpstr>9893 X 6043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Andres Delgado</dc:creator>
  <cp:lastModifiedBy>tobechukwu ezewike</cp:lastModifiedBy>
  <cp:revision>14</cp:revision>
  <dcterms:created xsi:type="dcterms:W3CDTF">2017-12-13T11:28:12Z</dcterms:created>
  <dcterms:modified xsi:type="dcterms:W3CDTF">2017-12-13T18:42:29Z</dcterms:modified>
</cp:coreProperties>
</file>